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40" r:id="rId5"/>
    <p:sldMasterId id="2147483780" r:id="rId6"/>
  </p:sldMasterIdLst>
  <p:notesMasterIdLst>
    <p:notesMasterId r:id="rId21"/>
  </p:notesMasterIdLst>
  <p:sldIdLst>
    <p:sldId id="445" r:id="rId7"/>
    <p:sldId id="448" r:id="rId8"/>
    <p:sldId id="851" r:id="rId9"/>
    <p:sldId id="858" r:id="rId10"/>
    <p:sldId id="9847" r:id="rId11"/>
    <p:sldId id="9848" r:id="rId12"/>
    <p:sldId id="9849" r:id="rId13"/>
    <p:sldId id="9850" r:id="rId14"/>
    <p:sldId id="9851" r:id="rId15"/>
    <p:sldId id="9885" r:id="rId16"/>
    <p:sldId id="9884" r:id="rId17"/>
    <p:sldId id="9880" r:id="rId18"/>
    <p:sldId id="9881" r:id="rId19"/>
    <p:sldId id="9882" r:id="rId20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249" userDrawn="1">
          <p15:clr>
            <a:srgbClr val="A4A3A4"/>
          </p15:clr>
        </p15:guide>
        <p15:guide id="2" orient="horz" pos="5784" userDrawn="1">
          <p15:clr>
            <a:srgbClr val="A4A3A4"/>
          </p15:clr>
        </p15:guide>
        <p15:guide id="4" pos="5113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e Westoby" initials="LW" lastIdx="1" clrIdx="0"/>
  <p:cmAuthor id="2" name="Louise Westoby" initials="LW [2]" lastIdx="1" clrIdx="1"/>
  <p:cmAuthor id="3" name="Louise Westoby" initials="LW [3]" lastIdx="1" clrIdx="2"/>
  <p:cmAuthor id="4" name="Louise Westoby" initials="LW [4]" lastIdx="1" clrIdx="3"/>
  <p:cmAuthor id="5" name="Louise Westoby" initials="LW [5]" lastIdx="1" clrIdx="4"/>
  <p:cmAuthor id="6" name="Louise Westoby" initials="LW [6]" lastIdx="1" clrIdx="5"/>
  <p:cmAuthor id="7" name="Louise Westoby" initials="LW [7]" lastIdx="1" clrIdx="6"/>
  <p:cmAuthor id="8" name="Louise Westoby" initials="LW [8]" lastIdx="1" clrIdx="7"/>
  <p:cmAuthor id="9" name="Louise Westoby" initials="LW [9]" lastIdx="1" clrIdx="8"/>
  <p:cmAuthor id="10" name="Louise Westoby" initials="LW [10]" lastIdx="1" clrIdx="9"/>
  <p:cmAuthor id="11" name="Louise Westoby" initials="LW [11]" lastIdx="1" clrIdx="10"/>
  <p:cmAuthor id="12" name="Louise Westoby" initials="LW [12]" lastIdx="1" clrIdx="11"/>
  <p:cmAuthor id="13" name="Louise Westoby" initials="LW [13]" lastIdx="1" clrIdx="12"/>
  <p:cmAuthor id="14" name="Louise Westoby" initials="LW [14]" lastIdx="1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3E6"/>
    <a:srgbClr val="C8DC9B"/>
    <a:srgbClr val="3F0E40"/>
    <a:srgbClr val="46748B"/>
    <a:srgbClr val="331E15"/>
    <a:srgbClr val="4C4B52"/>
    <a:srgbClr val="5A8EA6"/>
    <a:srgbClr val="4FB755"/>
    <a:srgbClr val="2C983B"/>
    <a:srgbClr val="4D7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2245" autoAdjust="0"/>
  </p:normalViewPr>
  <p:slideViewPr>
    <p:cSldViewPr snapToGrid="0" snapToObjects="1">
      <p:cViewPr varScale="1">
        <p:scale>
          <a:sx n="46" d="100"/>
          <a:sy n="46" d="100"/>
        </p:scale>
        <p:origin x="576" y="78"/>
      </p:cViewPr>
      <p:guideLst>
        <p:guide pos="10249"/>
        <p:guide orient="horz" pos="5784"/>
        <p:guide pos="5113"/>
        <p:guide orient="horz" pos="2880"/>
      </p:guideLst>
    </p:cSldViewPr>
  </p:slideViewPr>
  <p:outlineViewPr>
    <p:cViewPr>
      <p:scale>
        <a:sx n="33" d="100"/>
        <a:sy n="33" d="100"/>
      </p:scale>
      <p:origin x="0" y="-5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149289D2-F3A0-1F44-8F95-48D3CA246502}" type="datetimeFigureOut">
              <a:rPr lang="en-US" smtClean="0"/>
              <a:pPr/>
              <a:t>2/10/2020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B165A90-06BB-A545-8063-F332DF1262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65A90-06BB-A545-8063-F332DF12621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39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65A90-06BB-A545-8063-F332DF12621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317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1244649"/>
            <a:ext cx="24387175" cy="247135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alpha val="0"/>
                </a:schemeClr>
              </a:gs>
              <a:gs pos="100000">
                <a:schemeClr val="accent3">
                  <a:lumMod val="50000"/>
                  <a:alpha val="66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5020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5758249"/>
          </a:xfrm>
          <a:prstGeom prst="rect">
            <a:avLst/>
          </a:prstGeom>
          <a:noFill/>
        </p:spPr>
        <p:txBody>
          <a:bodyPr lIns="914400" tIns="457200" rIns="914400" bIns="457200" anchor="ctr" anchorCtr="0">
            <a:noAutofit/>
          </a:bodyPr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15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19821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1982177" y="7070443"/>
            <a:ext cx="2404998" cy="664555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" y="-38013"/>
            <a:ext cx="21982175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" y="3163782"/>
            <a:ext cx="21982176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98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0" y="12115800"/>
            <a:ext cx="16242345" cy="685800"/>
          </a:xfrm>
          <a:prstGeom prst="rect">
            <a:avLst/>
          </a:prstGeom>
        </p:spPr>
        <p:txBody>
          <a:bodyPr wrap="square" lIns="91440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>
                <a:latin typeface="Verdana" charset="0"/>
              </a:rPr>
              <a:t>Presenter Name goes here</a:t>
            </a:r>
            <a:r>
              <a:rPr lang="en-US" sz="4000" baseline="0" dirty="0">
                <a:latin typeface="Verdana" charset="0"/>
              </a:rPr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Verdana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Verdana" charset="0"/>
                <a:ea typeface="+mn-ea"/>
                <a:cs typeface="+mn-cs"/>
              </a:rPr>
              <a:t>  </a:t>
            </a:r>
            <a:r>
              <a:rPr lang="en-US" sz="4000" dirty="0">
                <a:latin typeface="Verdana" charset="0"/>
              </a:rPr>
              <a:t>Date</a:t>
            </a:r>
            <a:r>
              <a:rPr lang="en-US" sz="4000" baseline="0" dirty="0">
                <a:latin typeface="Verdana" charset="0"/>
              </a:rPr>
              <a:t> goes here</a:t>
            </a:r>
            <a:endParaRPr lang="en-US" sz="4000" dirty="0">
              <a:latin typeface="Verdan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86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923743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5117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1318192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9047564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7"/>
            <a:ext cx="11272965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29" y="3165117"/>
            <a:ext cx="11267522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5926699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1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Verdana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11300523" cy="3841052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1" y="3841052"/>
            <a:ext cx="11302110" cy="8503348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7493000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Verdana" charset="0"/>
              </a:rPr>
              <a:t>© 2017 Rancher Labs, Inc.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88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Verdana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5" y="0"/>
            <a:ext cx="11300524" cy="3841052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5" y="3841052"/>
            <a:ext cx="11300524" cy="8503348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2170664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Verdana" charset="0"/>
              </a:rPr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5754647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698857"/>
            <a:ext cx="2785308" cy="236870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STORAGE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909735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1" y="4822588"/>
            <a:ext cx="2785307" cy="225424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LOAD BALANCING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068047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MONITORING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28251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ine_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1220175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001584"/>
            <a:ext cx="21220176" cy="934281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21345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2134577" y="7070443"/>
            <a:ext cx="2404998" cy="6645557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8137187" y="128651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507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5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DATABASE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6428911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5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19359" y="3200400"/>
            <a:ext cx="21948458" cy="93211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21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43843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65764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876861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76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315291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534507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975372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334894" y="12797304"/>
            <a:ext cx="1054057" cy="7323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91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© 2017 Rancher Labs, Inc.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8137187" y="128651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915814"/>
            <a:ext cx="3104509" cy="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"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08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5"/>
            <a:ext cx="11272965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1" y="3198415"/>
            <a:ext cx="11274549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7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1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4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8360228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no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604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537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36697"/>
            <a:ext cx="22555200" cy="920770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3468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6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6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3" y="5890746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4" y="4973065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3" y="4970244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3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4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3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6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6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1" y="9955591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89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1" y="9035089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3" y="993952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4" y="901902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3" y="9019026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6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6" y="9028987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4210683" cy="457199"/>
          </a:xfrm>
          <a:prstGeom prst="rect">
            <a:avLst/>
          </a:prstGeom>
        </p:spPr>
      </p:pic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37602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0" y="12115800"/>
            <a:ext cx="16242345" cy="685800"/>
          </a:xfrm>
          <a:prstGeom prst="rect">
            <a:avLst/>
          </a:prstGeom>
        </p:spPr>
        <p:txBody>
          <a:bodyPr wrap="square" lIns="91440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>
                <a:latin typeface="Arial" charset="0"/>
              </a:rPr>
              <a:t>Presenter Name goes here</a:t>
            </a:r>
            <a:r>
              <a:rPr lang="en-US" sz="4000" baseline="0" dirty="0">
                <a:latin typeface="Arial" charset="0"/>
              </a:rPr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Arial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en-US" sz="4000" dirty="0">
                <a:latin typeface="Arial" charset="0"/>
              </a:rPr>
              <a:t>Date</a:t>
            </a:r>
            <a:r>
              <a:rPr lang="en-US" sz="4000" baseline="0" dirty="0">
                <a:latin typeface="Arial" charset="0"/>
              </a:rPr>
              <a:t> goes here</a:t>
            </a:r>
            <a:endParaRPr lang="en-US" sz="4000" dirty="0">
              <a:latin typeface="Arial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63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4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76332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5117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02684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828782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7"/>
            <a:ext cx="11272965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29" y="3165117"/>
            <a:ext cx="11267522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113694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1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11300523" cy="3841052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1" y="3841052"/>
            <a:ext cx="11302110" cy="8503348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7493000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Arial" charset="0"/>
              </a:rPr>
              <a:t>© 2017 Rancher Labs, Inc.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92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5" y="0"/>
            <a:ext cx="11300524" cy="3841052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5" y="3841052"/>
            <a:ext cx="11300524" cy="8503348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2170664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Arial" charset="0"/>
              </a:rPr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536748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698857"/>
            <a:ext cx="2785308" cy="236870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33581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1" y="4822588"/>
            <a:ext cx="2785307" cy="225424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LOAD BALANCING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978090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171695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5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7326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pag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#rancherk8s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3EEB9-6000-4318-8D49-34546289F9C8}"/>
              </a:ext>
            </a:extLst>
          </p:cNvPr>
          <p:cNvSpPr/>
          <p:nvPr userDrawn="1"/>
        </p:nvSpPr>
        <p:spPr>
          <a:xfrm>
            <a:off x="21671280" y="5159"/>
            <a:ext cx="2743200" cy="13716000"/>
          </a:xfrm>
          <a:prstGeom prst="rect">
            <a:avLst/>
          </a:prstGeom>
          <a:blipFill dpi="0" rotWithShape="0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rcRect/>
            <a:stretch>
              <a:fillRect l="-496663" r="-13334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7721A6C-9F31-44FD-968A-87CAF0B4C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891" y="2999183"/>
            <a:ext cx="21241866" cy="8689233"/>
          </a:xfrm>
          <a:prstGeom prst="rect">
            <a:avLst/>
          </a:prstGeom>
        </p:spPr>
        <p:txBody>
          <a:bodyPr lIns="914400" tIns="0" rIns="0" bIns="0" anchor="t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876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bg>
      <p:bgPr>
        <a:blipFill dpi="0" rotWithShape="1">
          <a:blip r:embed="rId2">
            <a:lum/>
          </a:blip>
          <a:srcRect/>
          <a:stretch>
            <a:fillRect l="25000" r="-25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12117911" y="-13"/>
            <a:ext cx="395251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571805" y="2185267"/>
            <a:ext cx="9049978" cy="180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48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583073" y="4050400"/>
            <a:ext cx="9049978" cy="7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80544" rtl="0">
              <a:spcBef>
                <a:spcPts val="1600"/>
              </a:spcBef>
              <a:spcAft>
                <a:spcPts val="0"/>
              </a:spcAft>
              <a:buSzPts val="1600"/>
              <a:buChar char="∙"/>
              <a:defRPr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3657646" lvl="2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4876861" lvl="3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6096076" lvl="4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7315291" lvl="5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8534507" lvl="6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9753722" lvl="7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10972937" lvl="8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cxnSp>
        <p:nvCxnSpPr>
          <p:cNvPr id="8" name="Google Shape;29;p5">
            <a:extLst>
              <a:ext uri="{FF2B5EF4-FFF2-40B4-BE49-F238E27FC236}">
                <a16:creationId xmlns:a16="http://schemas.microsoft.com/office/drawing/2014/main" id="{FEDEA44F-4951-514F-A663-E9D1303EF763}"/>
              </a:ext>
            </a:extLst>
          </p:cNvPr>
          <p:cNvCxnSpPr>
            <a:cxnSpLocks/>
          </p:cNvCxnSpPr>
          <p:nvPr userDrawn="1"/>
        </p:nvCxnSpPr>
        <p:spPr>
          <a:xfrm>
            <a:off x="1571806" y="11819075"/>
            <a:ext cx="9050381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2;p5">
            <a:extLst>
              <a:ext uri="{FF2B5EF4-FFF2-40B4-BE49-F238E27FC236}">
                <a16:creationId xmlns:a16="http://schemas.microsoft.com/office/drawing/2014/main" id="{EAD29639-FF9A-5E44-809A-7AC25BE201F5}"/>
              </a:ext>
            </a:extLst>
          </p:cNvPr>
          <p:cNvSpPr txBox="1">
            <a:spLocks/>
          </p:cNvSpPr>
          <p:nvPr userDrawn="1"/>
        </p:nvSpPr>
        <p:spPr>
          <a:xfrm>
            <a:off x="8840498" y="12388760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z="3733" smtClean="0"/>
              <a:pPr/>
              <a:t>‹#›</a:t>
            </a:fld>
            <a:endParaRPr lang="uk-UA" sz="373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4E168-0436-7840-AF94-361D9B175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6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583073" y="0"/>
            <a:ext cx="21220363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1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4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cxnSp>
        <p:nvCxnSpPr>
          <p:cNvPr id="9" name="Google Shape;29;p5">
            <a:extLst>
              <a:ext uri="{FF2B5EF4-FFF2-40B4-BE49-F238E27FC236}">
                <a16:creationId xmlns:a16="http://schemas.microsoft.com/office/drawing/2014/main" id="{551C5170-C532-9540-ADD1-A0E6C80D1AB3}"/>
              </a:ext>
            </a:extLst>
          </p:cNvPr>
          <p:cNvCxnSpPr>
            <a:cxnSpLocks/>
          </p:cNvCxnSpPr>
          <p:nvPr userDrawn="1"/>
        </p:nvCxnSpPr>
        <p:spPr>
          <a:xfrm>
            <a:off x="5344234" y="12836672"/>
            <a:ext cx="13065109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2;p5">
            <a:extLst>
              <a:ext uri="{FF2B5EF4-FFF2-40B4-BE49-F238E27FC236}">
                <a16:creationId xmlns:a16="http://schemas.microsoft.com/office/drawing/2014/main" id="{EF6CF9FF-1A91-B147-9B75-1929DAE941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2744" y="12389667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1">
            <a:noAutofit/>
          </a:bodyPr>
          <a:lstStyle>
            <a:lvl1pPr lvl="0">
              <a:buNone/>
              <a:defRPr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72181-7C1E-D245-9E3C-E3EFB5D3D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B8531-555E-EB45-BEF9-42B3FD8DA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47448" y="12540524"/>
            <a:ext cx="3955987" cy="577485"/>
          </a:xfrm>
          <a:prstGeom prst="rect">
            <a:avLst/>
          </a:prstGeom>
        </p:spPr>
      </p:pic>
      <p:sp>
        <p:nvSpPr>
          <p:cNvPr id="13" name="Google Shape;57;p8">
            <a:extLst>
              <a:ext uri="{FF2B5EF4-FFF2-40B4-BE49-F238E27FC236}">
                <a16:creationId xmlns:a16="http://schemas.microsoft.com/office/drawing/2014/main" id="{37840F00-D6F2-0649-BBE0-C2032BF8D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073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4" name="Google Shape;58;p8">
            <a:extLst>
              <a:ext uri="{FF2B5EF4-FFF2-40B4-BE49-F238E27FC236}">
                <a16:creationId xmlns:a16="http://schemas.microsoft.com/office/drawing/2014/main" id="{451F2844-6292-814D-B1E1-202044C419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715586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5" name="Google Shape;59;p8">
            <a:extLst>
              <a:ext uri="{FF2B5EF4-FFF2-40B4-BE49-F238E27FC236}">
                <a16:creationId xmlns:a16="http://schemas.microsoft.com/office/drawing/2014/main" id="{82CAD925-9BFF-AF47-A94C-56639C1B476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5848101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578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583073" y="0"/>
            <a:ext cx="21220363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1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4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cxnSp>
        <p:nvCxnSpPr>
          <p:cNvPr id="9" name="Google Shape;29;p5">
            <a:extLst>
              <a:ext uri="{FF2B5EF4-FFF2-40B4-BE49-F238E27FC236}">
                <a16:creationId xmlns:a16="http://schemas.microsoft.com/office/drawing/2014/main" id="{551C5170-C532-9540-ADD1-A0E6C80D1AB3}"/>
              </a:ext>
            </a:extLst>
          </p:cNvPr>
          <p:cNvCxnSpPr>
            <a:cxnSpLocks/>
          </p:cNvCxnSpPr>
          <p:nvPr userDrawn="1"/>
        </p:nvCxnSpPr>
        <p:spPr>
          <a:xfrm>
            <a:off x="5344234" y="12836672"/>
            <a:ext cx="13065109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2;p5">
            <a:extLst>
              <a:ext uri="{FF2B5EF4-FFF2-40B4-BE49-F238E27FC236}">
                <a16:creationId xmlns:a16="http://schemas.microsoft.com/office/drawing/2014/main" id="{EF6CF9FF-1A91-B147-9B75-1929DAE941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2744" y="12389667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1">
            <a:noAutofit/>
          </a:bodyPr>
          <a:lstStyle>
            <a:lvl1pPr lvl="0">
              <a:buNone/>
              <a:defRPr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72181-7C1E-D245-9E3C-E3EFB5D3D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B8531-555E-EB45-BEF9-42B3FD8DA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47448" y="12540524"/>
            <a:ext cx="3955987" cy="577485"/>
          </a:xfrm>
          <a:prstGeom prst="rect">
            <a:avLst/>
          </a:prstGeom>
        </p:spPr>
      </p:pic>
      <p:sp>
        <p:nvSpPr>
          <p:cNvPr id="8" name="Google Shape;47;p7">
            <a:extLst>
              <a:ext uri="{FF2B5EF4-FFF2-40B4-BE49-F238E27FC236}">
                <a16:creationId xmlns:a16="http://schemas.microsoft.com/office/drawing/2014/main" id="{5B1E5D37-2FA9-D14F-A3CE-15AA942D4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073" y="3606400"/>
            <a:ext cx="10299741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2" name="Google Shape;48;p7">
            <a:extLst>
              <a:ext uri="{FF2B5EF4-FFF2-40B4-BE49-F238E27FC236}">
                <a16:creationId xmlns:a16="http://schemas.microsoft.com/office/drawing/2014/main" id="{4AF0A3B9-78D8-9749-8BE7-6DA4D135FD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503721" y="3606400"/>
            <a:ext cx="10299741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917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A77D2D-A431-C940-8D10-7A74D3A8C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367" y="3651249"/>
            <a:ext cx="22621911" cy="9061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BBD18-BF84-8949-B0A8-5345A35E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66" y="21591"/>
            <a:ext cx="21033938" cy="265112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285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CD2672-C581-C04C-96E5-303E52FD6F9C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4B59D2-0704-694E-A14E-E84DED8EB9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1780" y="5827620"/>
            <a:ext cx="18296732" cy="1218796"/>
          </a:xfrm>
        </p:spPr>
        <p:txBody>
          <a:bodyPr lIns="0" tIns="0" rIns="0" b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8800" b="0" cap="none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divider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3B2624E-D15E-934E-AA1B-45740258F6F9}"/>
              </a:ext>
            </a:extLst>
          </p:cNvPr>
          <p:cNvSpPr txBox="1">
            <a:spLocks/>
          </p:cNvSpPr>
          <p:nvPr userDrawn="1"/>
        </p:nvSpPr>
        <p:spPr>
          <a:xfrm>
            <a:off x="23204485" y="13089531"/>
            <a:ext cx="802745" cy="281350"/>
          </a:xfrm>
          <a:prstGeom prst="rect">
            <a:avLst/>
          </a:prstGeom>
        </p:spPr>
        <p:txBody>
          <a:bodyPr vert="horz" lIns="182870" tIns="91436" rIns="182870" bIns="91436" rtlCol="0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808284"/>
                </a:solidFill>
                <a:latin typeface="Titillium" pitchFamily="2" charset="77"/>
                <a:ea typeface="Titillium" pitchFamily="2" charset="77"/>
                <a:cs typeface="Arial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7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fld id="{BB65D6FB-0DC5-2C4E-BEF0-9730D73350E2}" type="slidenum">
              <a:rPr lang="en-US" sz="2000" b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pPr algn="l"/>
              <a:t>‹#›</a:t>
            </a:fld>
            <a:endParaRPr lang="en-US" sz="2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2EB22-A783-354E-BE36-308EDC4AB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6733" t="27642"/>
          <a:stretch/>
        </p:blipFill>
        <p:spPr>
          <a:xfrm>
            <a:off x="0" y="-40640"/>
            <a:ext cx="9828872" cy="854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274D5-C3F4-2F41-80BC-82215B5C8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97"/>
          <a:stretch/>
        </p:blipFill>
        <p:spPr>
          <a:xfrm>
            <a:off x="1" y="10370352"/>
            <a:ext cx="11047028" cy="338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1A4D8-5B0C-E241-8369-04ABC81B89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42413" y="12239170"/>
            <a:ext cx="8514350" cy="1493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C617EE-D5A8-9C4C-A51A-EF5266396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</a:blip>
          <a:srcRect r="36369" b="13934"/>
          <a:stretch/>
        </p:blipFill>
        <p:spPr>
          <a:xfrm>
            <a:off x="19286159" y="6858000"/>
            <a:ext cx="5101016" cy="68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6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133022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6662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29" y="12115801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373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9466542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7777691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7799503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90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3" y="8657530"/>
            <a:ext cx="4883150" cy="240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LOGO FOR QUOTE</a:t>
            </a:r>
          </a:p>
        </p:txBody>
      </p:sp>
    </p:spTree>
    <p:extLst>
      <p:ext uri="{BB962C8B-B14F-4D97-AF65-F5344CB8AC3E}">
        <p14:creationId xmlns:p14="http://schemas.microsoft.com/office/powerpoint/2010/main" val="1266221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l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64436"/>
            <a:ext cx="22555200" cy="917996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407266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- Blue">
    <p:bg>
      <p:bgPr>
        <a:blipFill dpi="0" rotWithShape="1">
          <a:blip r:embed="rId2">
            <a:alphaModFix amt="4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24387174" cy="3100388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50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latin typeface="Gill Sans" charset="0"/>
              </a:defRPr>
            </a:lvl1pPr>
            <a:lvl2pPr>
              <a:defRPr>
                <a:latin typeface="Gill Sans" charset="0"/>
              </a:defRPr>
            </a:lvl2pPr>
            <a:lvl3pPr>
              <a:defRPr>
                <a:latin typeface="Gill Sans" charset="0"/>
              </a:defRPr>
            </a:lvl3pPr>
            <a:lvl4pPr>
              <a:defRPr>
                <a:latin typeface="Gill Sans" charset="0"/>
              </a:defRPr>
            </a:lvl4pPr>
            <a:lvl5pPr>
              <a:defRPr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96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9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marL="0" indent="25400" algn="ctr">
              <a:tabLst/>
              <a:defRPr sz="7200" b="0" i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9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9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0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7"/>
            <a:ext cx="11272966" cy="914598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latin typeface="Gill Sans" charset="0"/>
              </a:defRPr>
            </a:lvl1pPr>
            <a:lvl2pPr>
              <a:defRPr sz="2800">
                <a:latin typeface="Gill Sans" charset="0"/>
              </a:defRPr>
            </a:lvl2pPr>
            <a:lvl3pPr>
              <a:defRPr sz="2400">
                <a:latin typeface="Gill Sans" charset="0"/>
              </a:defRPr>
            </a:lvl3pPr>
            <a:lvl4pPr>
              <a:defRPr sz="2000">
                <a:latin typeface="Gill Sans" charset="0"/>
              </a:defRPr>
            </a:lvl4pPr>
            <a:lvl5pPr>
              <a:defRPr sz="2000"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3" y="3198417"/>
            <a:ext cx="11274548" cy="914598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latin typeface="Gill Sans" charset="0"/>
              </a:defRPr>
            </a:lvl1pPr>
            <a:lvl2pPr>
              <a:defRPr sz="2800">
                <a:latin typeface="Gill Sans" charset="0"/>
              </a:defRPr>
            </a:lvl2pPr>
            <a:lvl3pPr>
              <a:defRPr sz="2400">
                <a:latin typeface="Gill Sans" charset="0"/>
              </a:defRPr>
            </a:lvl3pPr>
            <a:lvl4pPr>
              <a:defRPr sz="2000">
                <a:latin typeface="Gill Sans" charset="0"/>
              </a:defRPr>
            </a:lvl4pPr>
            <a:lvl5pPr>
              <a:defRPr sz="2000"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74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5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9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8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6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 userDrawn="1"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5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8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054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90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90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9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9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90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90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253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8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90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9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90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46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8" y="8360229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90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9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90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106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38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7984788" y="12686573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775476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23099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2581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6425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711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36697"/>
            <a:ext cx="22555200" cy="9207704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2973849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2546907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2973849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solidFill>
                  <a:schemeClr val="bg1"/>
                </a:solidFill>
                <a:latin typeface="Gill Sans" charset="0"/>
              </a:defRPr>
            </a:lvl1pPr>
            <a:lvl2pPr>
              <a:defRPr>
                <a:solidFill>
                  <a:schemeClr val="bg1"/>
                </a:solidFill>
                <a:latin typeface="Gill Sans" charset="0"/>
              </a:defRPr>
            </a:lvl2pPr>
            <a:lvl3pPr>
              <a:defRPr>
                <a:solidFill>
                  <a:schemeClr val="bg1"/>
                </a:solidFill>
                <a:latin typeface="Gill Sans" charset="0"/>
              </a:defRPr>
            </a:lvl3pPr>
            <a:lvl4pPr>
              <a:defRPr>
                <a:solidFill>
                  <a:schemeClr val="bg1"/>
                </a:solidFill>
                <a:latin typeface="Gill Sans" charset="0"/>
              </a:defRPr>
            </a:lvl4pPr>
            <a:lvl5pPr>
              <a:defRPr>
                <a:solidFill>
                  <a:schemeClr val="bg1"/>
                </a:solidFill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6400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4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3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4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4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3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4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8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8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4" y="589074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3" y="497306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4" y="4970245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4" y="589356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3" y="4975886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4" y="4973064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8" y="589356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8" y="4973064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3" y="9955593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91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3" y="9035088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4" y="993952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3" y="901902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4" y="9019027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8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8" y="9028987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718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2" y="12115801"/>
            <a:ext cx="16242344" cy="685800"/>
          </a:xfrm>
          <a:prstGeom prst="rect">
            <a:avLst/>
          </a:prstGeom>
        </p:spPr>
        <p:txBody>
          <a:bodyPr wrap="square" lIns="91428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/>
              <a:t>Presenter Name goes here</a:t>
            </a:r>
            <a:r>
              <a:rPr lang="en-US" sz="4000" baseline="0" dirty="0"/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Gill Sans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Gill Sans" charset="0"/>
                <a:ea typeface="+mn-ea"/>
                <a:cs typeface="+mn-cs"/>
              </a:rPr>
              <a:t>  </a:t>
            </a:r>
            <a:r>
              <a:rPr lang="en-US" sz="4000" dirty="0"/>
              <a:t>Date</a:t>
            </a:r>
            <a:r>
              <a:rPr lang="en-US" sz="4000" baseline="0" dirty="0"/>
              <a:t> goes here</a:t>
            </a:r>
            <a:endParaRPr lang="en-US" sz="40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6574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483064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90" y="1"/>
            <a:ext cx="22555200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65119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41797989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90" y="1"/>
            <a:ext cx="22555200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solidFill>
                  <a:schemeClr val="bg1"/>
                </a:solidFill>
                <a:latin typeface="Gill Sans" charset="0"/>
              </a:defRPr>
            </a:lvl1pPr>
            <a:lvl2pPr>
              <a:defRPr>
                <a:solidFill>
                  <a:schemeClr val="bg1"/>
                </a:solidFill>
                <a:latin typeface="Gill Sans" charset="0"/>
              </a:defRPr>
            </a:lvl2pPr>
            <a:lvl3pPr>
              <a:defRPr>
                <a:solidFill>
                  <a:schemeClr val="bg1"/>
                </a:solidFill>
                <a:latin typeface="Gill Sans" charset="0"/>
              </a:defRPr>
            </a:lvl3pPr>
            <a:lvl4pPr>
              <a:defRPr>
                <a:solidFill>
                  <a:schemeClr val="bg1"/>
                </a:solidFill>
                <a:latin typeface="Gill Sans" charset="0"/>
              </a:defRPr>
            </a:lvl4pPr>
            <a:lvl5pPr>
              <a:defRPr>
                <a:solidFill>
                  <a:schemeClr val="bg1"/>
                </a:solidFill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053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9"/>
            <a:ext cx="11272966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defRPr sz="3200">
                <a:solidFill>
                  <a:srgbClr val="FFFFFF"/>
                </a:solidFill>
                <a:latin typeface="Gill Sans" charset="0"/>
              </a:defRPr>
            </a:lvl1pPr>
            <a:lvl2pPr>
              <a:defRPr sz="2800">
                <a:solidFill>
                  <a:srgbClr val="FFFFFF"/>
                </a:solidFill>
                <a:latin typeface="Gill Sans" charset="0"/>
              </a:defRPr>
            </a:lvl2pPr>
            <a:lvl3pPr>
              <a:defRPr sz="2400">
                <a:solidFill>
                  <a:srgbClr val="FFFFFF"/>
                </a:solidFill>
                <a:latin typeface="Gill Sans" charset="0"/>
              </a:defRPr>
            </a:lvl3pPr>
            <a:lvl4pPr>
              <a:defRPr sz="2000">
                <a:solidFill>
                  <a:srgbClr val="FFFFFF"/>
                </a:solidFill>
                <a:latin typeface="Gill Sans" charset="0"/>
              </a:defRPr>
            </a:lvl4pPr>
            <a:lvl5pPr>
              <a:defRPr sz="2000">
                <a:solidFill>
                  <a:srgbClr val="FFFFFF"/>
                </a:solidFill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31" y="3165119"/>
            <a:ext cx="11267523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solidFill>
                  <a:srgbClr val="FFFFFF"/>
                </a:solidFill>
                <a:latin typeface="Gill Sans" charset="0"/>
              </a:defRPr>
            </a:lvl1pPr>
            <a:lvl2pPr>
              <a:defRPr sz="2800">
                <a:solidFill>
                  <a:srgbClr val="FFFFFF"/>
                </a:solidFill>
                <a:latin typeface="Gill Sans" charset="0"/>
              </a:defRPr>
            </a:lvl2pPr>
            <a:lvl3pPr>
              <a:defRPr sz="2400">
                <a:solidFill>
                  <a:srgbClr val="FFFFFF"/>
                </a:solidFill>
                <a:latin typeface="Gill Sans" charset="0"/>
              </a:defRPr>
            </a:lvl3pPr>
            <a:lvl4pPr>
              <a:defRPr sz="2000">
                <a:solidFill>
                  <a:srgbClr val="FFFFFF"/>
                </a:solidFill>
                <a:latin typeface="Gill Sans" charset="0"/>
              </a:defRPr>
            </a:lvl4pPr>
            <a:lvl5pPr>
              <a:defRPr sz="2000">
                <a:solidFill>
                  <a:srgbClr val="FFFFFF"/>
                </a:solidFill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77267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2" y="0"/>
            <a:ext cx="12170665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Gill Sans" charset="0"/>
              </a:defRPr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9" y="498600"/>
            <a:ext cx="11300522" cy="2843855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3" y="3841051"/>
            <a:ext cx="11302109" cy="8503349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9" y="12801601"/>
            <a:ext cx="41148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5207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70665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Gill Sans" charset="0"/>
              </a:defRPr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6" y="498600"/>
            <a:ext cx="11300525" cy="2843855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6" y="3841051"/>
            <a:ext cx="11300525" cy="8503349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3589" y="12801601"/>
            <a:ext cx="41148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773748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4" y="4698860"/>
            <a:ext cx="2785309" cy="23687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STORAGE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123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822588"/>
            <a:ext cx="2785307" cy="225424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479564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" y="7915800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3090681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7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236020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5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" name="Shape 20"/>
          <p:cNvSpPr txBox="1">
            <a:spLocks noGrp="1"/>
          </p:cNvSpPr>
          <p:nvPr>
            <p:ph type="sldNum" idx="12"/>
          </p:nvPr>
        </p:nvSpPr>
        <p:spPr>
          <a:xfrm>
            <a:off x="334894" y="12797304"/>
            <a:ext cx="1054057" cy="7323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77818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5020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1920526"/>
          </a:xfrm>
          <a:prstGeom prst="rect">
            <a:avLst/>
          </a:prstGeom>
          <a:noFill/>
        </p:spPr>
        <p:txBody>
          <a:bodyPr lIns="914400" tIns="457200" rIns="914400" bIns="457200" anchor="ctr" anchorCtr="0">
            <a:spAutoFit/>
          </a:bodyPr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08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Verdan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83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7777690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7799500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88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2" y="8657529"/>
            <a:ext cx="4883150" cy="2400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LOGO FOR QUOTE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32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7777690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7799500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88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2" y="8657529"/>
            <a:ext cx="4883150" cy="2400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Verdana" charset="0"/>
              </a:defRPr>
            </a:lvl1pPr>
          </a:lstStyle>
          <a:p>
            <a:r>
              <a:rPr lang="en-US" dirty="0"/>
              <a:t>LOGO FOR QUOTE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5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4435"/>
            <a:ext cx="22555200" cy="9179966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lnSpc>
                <a:spcPct val="100000"/>
              </a:lnSpc>
              <a:spcBef>
                <a:spcPts val="4000"/>
              </a:spcBef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30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556787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38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ine_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001584"/>
            <a:ext cx="22556787" cy="934281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891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64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4546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3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5"/>
            <a:ext cx="11272965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1" y="3198415"/>
            <a:ext cx="11274549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739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7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9821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1982177" y="7070442"/>
            <a:ext cx="2404998" cy="664555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3241" y="1016062"/>
            <a:ext cx="21985419" cy="997196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>
            <a:spAutoFit/>
          </a:bodyPr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-1586" y="3164435"/>
            <a:ext cx="21983763" cy="9179966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lnSpc>
                <a:spcPct val="100000"/>
              </a:lnSpc>
              <a:spcBef>
                <a:spcPts val="4000"/>
              </a:spcBef>
              <a:buNone/>
              <a:defRPr sz="4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14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066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0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8360228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10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759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022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591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97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36697"/>
            <a:ext cx="22555200" cy="920770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8531848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2656130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6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6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3" y="5890746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4" y="4973065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3" y="4970244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3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4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3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6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6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1" y="9955591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89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1" y="9035089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3" y="993952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4" y="901902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3" y="9019026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6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6" y="9028987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4210683" cy="457199"/>
          </a:xfrm>
          <a:prstGeom prst="rect">
            <a:avLst/>
          </a:prstGeom>
        </p:spPr>
      </p:pic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57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1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33" r:id="rId2"/>
    <p:sldLayoutId id="2147483816" r:id="rId3"/>
    <p:sldLayoutId id="2147483833" r:id="rId4"/>
    <p:sldLayoutId id="2147483832" r:id="rId5"/>
    <p:sldLayoutId id="2147483702" r:id="rId6"/>
    <p:sldLayoutId id="2147483842" r:id="rId7"/>
    <p:sldLayoutId id="2147483724" r:id="rId8"/>
    <p:sldLayoutId id="2147483714" r:id="rId9"/>
    <p:sldLayoutId id="2147483721" r:id="rId10"/>
    <p:sldLayoutId id="2147483736" r:id="rId11"/>
    <p:sldLayoutId id="2147483850" r:id="rId12"/>
    <p:sldLayoutId id="2147483735" r:id="rId13"/>
    <p:sldLayoutId id="2147483737" r:id="rId14"/>
    <p:sldLayoutId id="2147483731" r:id="rId15"/>
    <p:sldLayoutId id="2147483704" r:id="rId16"/>
    <p:sldLayoutId id="2147483725" r:id="rId17"/>
    <p:sldLayoutId id="2147483698" r:id="rId18"/>
    <p:sldLayoutId id="2147483727" r:id="rId19"/>
    <p:sldLayoutId id="2147483729" r:id="rId20"/>
    <p:sldLayoutId id="2147483728" r:id="rId21"/>
    <p:sldLayoutId id="2147483779" r:id="rId22"/>
    <p:sldLayoutId id="2147483726" r:id="rId23"/>
    <p:sldLayoutId id="2147483701" r:id="rId24"/>
    <p:sldLayoutId id="2147483718" r:id="rId25"/>
    <p:sldLayoutId id="2147483720" r:id="rId26"/>
    <p:sldLayoutId id="2147483722" r:id="rId27"/>
    <p:sldLayoutId id="2147483713" r:id="rId28"/>
    <p:sldLayoutId id="2147483700" r:id="rId29"/>
    <p:sldLayoutId id="2147483719" r:id="rId30"/>
    <p:sldLayoutId id="2147483706" r:id="rId31"/>
    <p:sldLayoutId id="2147483723" r:id="rId32"/>
    <p:sldLayoutId id="2147483715" r:id="rId33"/>
    <p:sldLayoutId id="2147483707" r:id="rId34"/>
    <p:sldLayoutId id="2147483712" r:id="rId35"/>
    <p:sldLayoutId id="2147483708" r:id="rId36"/>
    <p:sldLayoutId id="2147483709" r:id="rId37"/>
    <p:sldLayoutId id="2147483852" r:id="rId38"/>
    <p:sldLayoutId id="2147483711" r:id="rId39"/>
    <p:sldLayoutId id="2147483835" r:id="rId40"/>
    <p:sldLayoutId id="2147483837" r:id="rId41"/>
    <p:sldLayoutId id="2147483838" r:id="rId42"/>
    <p:sldLayoutId id="2147483839" r:id="rId43"/>
    <p:sldLayoutId id="2147483856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  <p15:guide id="3" orient="horz" pos="576" userDrawn="1">
          <p15:clr>
            <a:srgbClr val="F26B43"/>
          </p15:clr>
        </p15:guide>
        <p15:guide id="4" pos="577" userDrawn="1">
          <p15:clr>
            <a:srgbClr val="F26B43"/>
          </p15:clr>
        </p15:guide>
        <p15:guide id="5" pos="14785" userDrawn="1">
          <p15:clr>
            <a:srgbClr val="F26B43"/>
          </p15:clr>
        </p15:guide>
        <p15:guide id="6" orient="horz" pos="8064" userDrawn="1">
          <p15:clr>
            <a:srgbClr val="F26B43"/>
          </p15:clr>
        </p15:guide>
        <p15:guide id="7" orient="horz" pos="77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848" r:id="rId7"/>
    <p:sldLayoutId id="2147483748" r:id="rId8"/>
    <p:sldLayoutId id="2147483847" r:id="rId9"/>
    <p:sldLayoutId id="2147483750" r:id="rId10"/>
    <p:sldLayoutId id="2147483849" r:id="rId11"/>
    <p:sldLayoutId id="2147483853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844" r:id="rId24"/>
    <p:sldLayoutId id="2147483840" r:id="rId25"/>
    <p:sldLayoutId id="2147483845" r:id="rId26"/>
    <p:sldLayoutId id="2147483841" r:id="rId27"/>
    <p:sldLayoutId id="2147483846" r:id="rId28"/>
    <p:sldLayoutId id="2147483843" r:id="rId29"/>
    <p:sldLayoutId id="2147483770" r:id="rId30"/>
    <p:sldLayoutId id="2147483771" r:id="rId31"/>
    <p:sldLayoutId id="2147483772" r:id="rId32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9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31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orient="horz" pos="576">
          <p15:clr>
            <a:srgbClr val="F26B43"/>
          </p15:clr>
        </p15:guide>
        <p15:guide id="4" pos="577">
          <p15:clr>
            <a:srgbClr val="F26B43"/>
          </p15:clr>
        </p15:guide>
        <p15:guide id="5" pos="14785">
          <p15:clr>
            <a:srgbClr val="F26B43"/>
          </p15:clr>
        </p15:guide>
        <p15:guide id="6" orient="horz" pos="8064">
          <p15:clr>
            <a:srgbClr val="F26B43"/>
          </p15:clr>
        </p15:guide>
        <p15:guide id="7" orient="horz" pos="77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17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orient="horz" pos="576">
          <p15:clr>
            <a:srgbClr val="F26B43"/>
          </p15:clr>
        </p15:guide>
        <p15:guide id="4" pos="577">
          <p15:clr>
            <a:srgbClr val="F26B43"/>
          </p15:clr>
        </p15:guide>
        <p15:guide id="5" pos="14785">
          <p15:clr>
            <a:srgbClr val="F26B43"/>
          </p15:clr>
        </p15:guide>
        <p15:guide id="6" orient="horz" pos="8064">
          <p15:clr>
            <a:srgbClr val="F26B43"/>
          </p15:clr>
        </p15:guide>
        <p15:guide id="7" orient="horz" pos="77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rancher.com/" TargetMode="External"/><Relationship Id="rId2" Type="http://schemas.openxmlformats.org/officeDocument/2006/relationships/hyperlink" Target="https://slack.rancher.io/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hub.helm.sh/charts/bitnami/mariadb-galera" TargetMode="External"/><Relationship Id="rId5" Type="http://schemas.openxmlformats.org/officeDocument/2006/relationships/hyperlink" Target="https://github.com/mattmattox/Kubernetes-Master-Class-Databases" TargetMode="External"/><Relationship Id="rId4" Type="http://schemas.openxmlformats.org/officeDocument/2006/relationships/hyperlink" Target="https://docs.rancher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youtube.com/c/rancher" TargetMode="Externa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9155808" y="12115800"/>
            <a:ext cx="4706983" cy="6858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February 11, 2020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367590" y="12106656"/>
            <a:ext cx="11430859" cy="6858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#Rancherk8s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" y="2699385"/>
            <a:ext cx="24387175" cy="4240530"/>
          </a:xfrm>
          <a:noFill/>
        </p:spPr>
        <p:txBody>
          <a:bodyPr tIns="914400" bIns="914400">
            <a:noAutofit/>
          </a:bodyPr>
          <a:lstStyle/>
          <a:p>
            <a:pPr algn="l"/>
            <a:r>
              <a:rPr lang="en-US" dirty="0"/>
              <a:t>How to Run a Database in Production on Kubernetes</a:t>
            </a:r>
            <a:br>
              <a:rPr lang="en-US" sz="10800" dirty="0">
                <a:latin typeface="Arial"/>
                <a:cs typeface="Arial"/>
              </a:rPr>
            </a:br>
            <a:r>
              <a:rPr lang="en-US" sz="5400" dirty="0">
                <a:latin typeface="Arial"/>
                <a:cs typeface="Arial"/>
              </a:rPr>
              <a:t>Kubernetes Master Class Series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Setup / Configuration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Standalone MySQL with HA storage</a:t>
            </a:r>
          </a:p>
          <a:p>
            <a:pPr algn="ctr" defTabSz="914422"/>
            <a:r>
              <a:rPr lang="en-US" sz="32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https://github.com/mattmattox/Kubernetes-Master-Class-Databases/tree/master/single-node-mysql</a:t>
            </a:r>
          </a:p>
          <a:p>
            <a:pPr algn="ctr"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63BB5F2F-4EE3-48E4-8FD2-D4C1305C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354" y="3770168"/>
            <a:ext cx="16712878" cy="8117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06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Setup / Configuration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MariaDB Galera Cluster</a:t>
            </a:r>
          </a:p>
          <a:p>
            <a:pPr algn="ctr" defTabSz="914422"/>
            <a:r>
              <a:rPr lang="en-US" sz="32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https://github.com/mattmattox/Kubernetes-Master-Class-Databases/tree/master/mariadb-galera</a:t>
            </a:r>
          </a:p>
          <a:p>
            <a:pPr algn="ctr"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A4662DA-32C9-4B8C-BC28-51FFF93E1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034" y="4324138"/>
            <a:ext cx="16349518" cy="7940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3266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 test environment often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 your (test) environment often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it easy for yourself, use labels/naming convention (for example, region or availability zone)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comfortable with debug and recovery processes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your environment (Server names, locations, and access)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database backups cronjobs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your database backups and document restore process</a:t>
            </a:r>
          </a:p>
        </p:txBody>
      </p:sp>
    </p:spTree>
    <p:extLst>
      <p:ext uri="{BB962C8B-B14F-4D97-AF65-F5344CB8AC3E}">
        <p14:creationId xmlns:p14="http://schemas.microsoft.com/office/powerpoint/2010/main" val="2266983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https://slack.rancher.io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https://forums.rancher.com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https://docs.rancher.com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hlinkClick r:id="rId5"/>
              </a:rPr>
              <a:t>https://github.com/mattmattox/Kubernetes-Master-Class-Databases</a:t>
            </a:r>
            <a:endParaRPr lang="en-US" sz="4800" dirty="0"/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hlinkClick r:id="rId6"/>
              </a:rPr>
              <a:t>https://hub.helm.sh/charts/bitnami/mariadb-galera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04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D419-D000-4DCD-833D-A65A367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F6BE3-3CD0-4E38-8DE7-3F2B61C0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99" y="-388559"/>
            <a:ext cx="25074772" cy="141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32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w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1717" y="489889"/>
            <a:ext cx="24384000" cy="12576275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0994264" y="3547920"/>
            <a:ext cx="12492384" cy="6460211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6667" dirty="0">
                <a:solidFill>
                  <a:schemeClr val="tx2"/>
                </a:solidFill>
                <a:latin typeface="+mn-lt"/>
              </a:rPr>
              <a:t>Rancher Master Class Series: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45 minutes - 1 Hour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Questions are always welcome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Use the questions tab to write your questions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We may respond to all, so mark your question as private if needed.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38274" y="1284260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A6B6-1493-4009-B19B-AEA03A9E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This session is being recorded!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59987-275D-4255-86C1-EBE93A26764A}"/>
              </a:ext>
            </a:extLst>
          </p:cNvPr>
          <p:cNvSpPr txBox="1"/>
          <p:nvPr/>
        </p:nvSpPr>
        <p:spPr>
          <a:xfrm>
            <a:off x="7949682" y="11475108"/>
            <a:ext cx="9661299" cy="1477328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C4B52"/>
                </a:solidFill>
                <a:hlinkClick r:id="rId2"/>
              </a:rPr>
              <a:t>http://youtube.com/c/rancher</a:t>
            </a:r>
            <a:endParaRPr lang="en-US" sz="4800" dirty="0">
              <a:solidFill>
                <a:srgbClr val="4C4B52"/>
              </a:solidFill>
            </a:endParaRPr>
          </a:p>
          <a:p>
            <a:endParaRPr lang="en-US" sz="4800" dirty="0">
              <a:solidFill>
                <a:srgbClr val="4C4B5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F52D8-0AAA-4907-8C24-C89D8812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60" y="2571750"/>
            <a:ext cx="21991341" cy="830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58F99E-5A18-4C07-A6C3-AE8A4B6C54E1}"/>
              </a:ext>
            </a:extLst>
          </p:cNvPr>
          <p:cNvSpPr/>
          <p:nvPr/>
        </p:nvSpPr>
        <p:spPr>
          <a:xfrm>
            <a:off x="11938274" y="1284260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Join the conversation on 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C735-B29D-43C6-8C54-919727D6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590925"/>
            <a:ext cx="10627135" cy="6444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9E1C8-D990-46C0-9490-1EB9C409EE3A}"/>
              </a:ext>
            </a:extLst>
          </p:cNvPr>
          <p:cNvSpPr txBox="1"/>
          <p:nvPr/>
        </p:nvSpPr>
        <p:spPr>
          <a:xfrm>
            <a:off x="2595866" y="10636806"/>
            <a:ext cx="7671652" cy="738664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6748B"/>
                </a:solidFill>
              </a:rPr>
              <a:t>http://slack.rancher.io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58AB34-CE63-42CE-AB3C-4FE7B4EC9DBA}"/>
              </a:ext>
            </a:extLst>
          </p:cNvPr>
          <p:cNvGrpSpPr/>
          <p:nvPr/>
        </p:nvGrpSpPr>
        <p:grpSpPr>
          <a:xfrm>
            <a:off x="12873097" y="3583916"/>
            <a:ext cx="11841103" cy="6535359"/>
            <a:chOff x="12873097" y="3583916"/>
            <a:chExt cx="11841103" cy="6535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8F56C5-E91F-4623-800D-6875BFEA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3097" y="3583916"/>
              <a:ext cx="11841103" cy="653535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468531-7C15-4FCA-9B05-26C0803C6BA5}"/>
                </a:ext>
              </a:extLst>
            </p:cNvPr>
            <p:cNvGrpSpPr/>
            <p:nvPr/>
          </p:nvGrpSpPr>
          <p:grpSpPr>
            <a:xfrm>
              <a:off x="12873097" y="5885034"/>
              <a:ext cx="2677851" cy="4150129"/>
              <a:chOff x="12873097" y="5885034"/>
              <a:chExt cx="2677851" cy="41501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AF0541-DEDF-405C-9F65-A7EA742B54CB}"/>
                  </a:ext>
                </a:extLst>
              </p:cNvPr>
              <p:cNvSpPr/>
              <p:nvPr/>
            </p:nvSpPr>
            <p:spPr>
              <a:xfrm>
                <a:off x="12949297" y="5980990"/>
                <a:ext cx="2532003" cy="1270709"/>
              </a:xfrm>
              <a:prstGeom prst="rect">
                <a:avLst/>
              </a:prstGeom>
              <a:solidFill>
                <a:srgbClr val="3F0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6BD3E7-7596-445B-95C4-A1BBB141927C}"/>
                  </a:ext>
                </a:extLst>
              </p:cNvPr>
              <p:cNvSpPr/>
              <p:nvPr/>
            </p:nvSpPr>
            <p:spPr>
              <a:xfrm>
                <a:off x="12873097" y="6858001"/>
                <a:ext cx="2652451" cy="3177162"/>
              </a:xfrm>
              <a:prstGeom prst="rect">
                <a:avLst/>
              </a:prstGeom>
              <a:solidFill>
                <a:srgbClr val="3F0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513D10-69AC-4AA9-8864-AD20233BA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8497" y="5885034"/>
                <a:ext cx="2652451" cy="1270709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891AF5F-26EB-4172-97E2-91F1D2C60556}"/>
              </a:ext>
            </a:extLst>
          </p:cNvPr>
          <p:cNvSpPr txBox="1"/>
          <p:nvPr/>
        </p:nvSpPr>
        <p:spPr>
          <a:xfrm>
            <a:off x="15835616" y="10789206"/>
            <a:ext cx="5475858" cy="738664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6748B"/>
                </a:solidFill>
              </a:rPr>
              <a:t>#masterclass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04192F-78DF-410E-827C-76030CAC6C29}"/>
              </a:ext>
            </a:extLst>
          </p:cNvPr>
          <p:cNvCxnSpPr>
            <a:stCxn id="4" idx="2"/>
          </p:cNvCxnSpPr>
          <p:nvPr/>
        </p:nvCxnSpPr>
        <p:spPr>
          <a:xfrm>
            <a:off x="12192795" y="3007144"/>
            <a:ext cx="792" cy="836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8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04ED5C-A713-4855-9197-953F49E97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264" y="2966880"/>
            <a:ext cx="5585692" cy="65922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10CE12-424E-4F02-83F7-F15CC2B51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220" y="2968154"/>
            <a:ext cx="5585692" cy="658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Matthew Mattox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Engineer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https://github.com/mattmattox</a:t>
            </a:r>
          </a:p>
        </p:txBody>
      </p:sp>
    </p:spTree>
    <p:extLst>
      <p:ext uri="{BB962C8B-B14F-4D97-AF65-F5344CB8AC3E}">
        <p14:creationId xmlns:p14="http://schemas.microsoft.com/office/powerpoint/2010/main" val="271305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 and Design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 / Configuration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Ops tasks and scenarios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all examples are based on Kubernetes cluster built using RKE v1.0.4 but can be used on any Kubernetes distribution with minor adjustments.</a:t>
            </a:r>
          </a:p>
        </p:txBody>
      </p:sp>
    </p:spTree>
    <p:extLst>
      <p:ext uri="{BB962C8B-B14F-4D97-AF65-F5344CB8AC3E}">
        <p14:creationId xmlns:p14="http://schemas.microsoft.com/office/powerpoint/2010/main" val="15887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Requirements and Design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0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level of availability is required?</a:t>
            </a:r>
          </a:p>
          <a:p>
            <a:pPr marL="1600246" lvl="1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your app need 7 nines of uptime?</a:t>
            </a:r>
          </a:p>
          <a:p>
            <a:pPr marL="685800" lvl="0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the workload look like?</a:t>
            </a:r>
          </a:p>
          <a:p>
            <a:pPr marL="1600246" lvl="1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it do a lot of batch processing?</a:t>
            </a:r>
          </a:p>
          <a:p>
            <a:pPr marL="685800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Data Integrity requirement?</a:t>
            </a:r>
          </a:p>
          <a:p>
            <a:pPr marL="1600246" lvl="1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some data loss ok?</a:t>
            </a:r>
          </a:p>
          <a:p>
            <a:pPr marL="685800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the Data consistency requirement?</a:t>
            </a:r>
          </a:p>
          <a:p>
            <a:pPr marL="1600246" lvl="1" indent="-685800" defTabSz="914400">
              <a:buFont typeface="Arial" panose="020B0604020202020204" pitchFamily="34" charset="0"/>
              <a:buChar char="•"/>
              <a:defRPr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your data always need to be 100% in sync all the time?</a:t>
            </a:r>
          </a:p>
          <a:p>
            <a:pPr marL="1600246" lvl="1" indent="-685800" defTabSz="914400">
              <a:buFont typeface="Arial" panose="020B0604020202020204" pitchFamily="34" charset="0"/>
              <a:buChar char="•"/>
              <a:defRPr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6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4F9631F-1CD7-42D6-8B6C-59EEA3F05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698" y="1077074"/>
            <a:ext cx="11781778" cy="1156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537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ACAD65453D3447B0C5C4A9BAE0D567" ma:contentTypeVersion="2" ma:contentTypeDescription="Create a new document." ma:contentTypeScope="" ma:versionID="b40244d347606382f3c9514f3ab8f8bc">
  <xsd:schema xmlns:xsd="http://www.w3.org/2001/XMLSchema" xmlns:xs="http://www.w3.org/2001/XMLSchema" xmlns:p="http://schemas.microsoft.com/office/2006/metadata/properties" xmlns:ns3="b5027d98-0d9e-4309-b0be-c0466a7bc52f" targetNamespace="http://schemas.microsoft.com/office/2006/metadata/properties" ma:root="true" ma:fieldsID="8608462f30ae73d249a642eb899f4def" ns3:_="">
    <xsd:import namespace="b5027d98-0d9e-4309-b0be-c0466a7bc5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027d98-0d9e-4309-b0be-c0466a7bc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F3BEFA-04C6-48B4-9A1E-3DEF58A7FF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32ADEE-F2B9-4136-9443-1BEB446485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027d98-0d9e-4309-b0be-c0466a7bc5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CCDAB6-273A-410C-8838-9A9BBD109314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b5027d98-0d9e-4309-b0be-c0466a7bc52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384</Words>
  <Application>Microsoft Office PowerPoint</Application>
  <PresentationFormat>Custom</PresentationFormat>
  <Paragraphs>71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Courier New</vt:lpstr>
      <vt:lpstr>Futura Medium</vt:lpstr>
      <vt:lpstr>Georgia Bold</vt:lpstr>
      <vt:lpstr>Gill Sans</vt:lpstr>
      <vt:lpstr>Gill Sans Light</vt:lpstr>
      <vt:lpstr>Gill Sans MT</vt:lpstr>
      <vt:lpstr>Trebuchet MS</vt:lpstr>
      <vt:lpstr>Verdana</vt:lpstr>
      <vt:lpstr>Custom Design</vt:lpstr>
      <vt:lpstr>1_Custom Design</vt:lpstr>
      <vt:lpstr>2_Custom Design</vt:lpstr>
      <vt:lpstr>How to Run a Database in Production on Kubernetes Kubernetes Master Class Series</vt:lpstr>
      <vt:lpstr>PowerPoint Presentation</vt:lpstr>
      <vt:lpstr>This session is being recorded!</vt:lpstr>
      <vt:lpstr>Join the conversation on Slack</vt:lpstr>
      <vt:lpstr>PowerPoint Presentation</vt:lpstr>
      <vt:lpstr>Who am I</vt:lpstr>
      <vt:lpstr>Agenda</vt:lpstr>
      <vt:lpstr>Requirements and Design</vt:lpstr>
      <vt:lpstr>PowerPoint Presentation</vt:lpstr>
      <vt:lpstr>Setup / Configuration</vt:lpstr>
      <vt:lpstr>Setup / Configuration</vt:lpstr>
      <vt:lpstr>Recommendations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Troubleshooting Kubernetes Kubernetes Master Class Series</dc:title>
  <dc:creator>Matthew Mattox</dc:creator>
  <cp:lastModifiedBy>Matthew Mattox</cp:lastModifiedBy>
  <cp:revision>21</cp:revision>
  <dcterms:created xsi:type="dcterms:W3CDTF">2020-02-03T18:53:49Z</dcterms:created>
  <dcterms:modified xsi:type="dcterms:W3CDTF">2020-02-11T16:36:12Z</dcterms:modified>
</cp:coreProperties>
</file>